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60" r:id="rId4"/>
    <p:sldId id="261" r:id="rId5"/>
    <p:sldId id="271" r:id="rId6"/>
    <p:sldId id="263" r:id="rId7"/>
    <p:sldId id="264" r:id="rId8"/>
    <p:sldId id="265" r:id="rId9"/>
    <p:sldId id="266" r:id="rId10"/>
    <p:sldId id="270" r:id="rId11"/>
    <p:sldId id="268" r:id="rId12"/>
    <p:sldId id="269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18A8"/>
    <a:srgbClr val="DAA600"/>
    <a:srgbClr val="0060A8"/>
    <a:srgbClr val="004F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9" d="100"/>
          <a:sy n="79" d="100"/>
        </p:scale>
        <p:origin x="-372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66031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312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0530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64030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91664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0072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73299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9345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7132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1451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1897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8118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6515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86597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73447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8701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537FD-4F8A-4A8F-9FCB-269E89C358AC}" type="datetimeFigureOut">
              <a:rPr lang="es-CL" smtClean="0"/>
              <a:t>04-05-2020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15DD60D-5799-4D86-98E3-78D04F6091A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57086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-R28YXcjB4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98500" y="411737"/>
            <a:ext cx="7521262" cy="1193800"/>
          </a:xfrm>
        </p:spPr>
        <p:txBody>
          <a:bodyPr>
            <a:noAutofit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s-MX" sz="28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LENGUAJE </a:t>
            </a:r>
            <a:r>
              <a:rPr lang="es-MX" sz="28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</a:t>
            </a:r>
            <a:r>
              <a:rPr lang="es-MX" sz="28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COMUNICACIÓN</a:t>
            </a:r>
            <a:r>
              <a:rPr lang="es-CL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L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8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“EL DICCIONARIO”</a:t>
            </a:r>
            <a:r>
              <a:rPr lang="es-MX" sz="1800" dirty="0">
                <a:solidFill>
                  <a:prstClr val="black"/>
                </a:solidFill>
                <a:latin typeface="Arial" panose="020B0604020202020204" pitchFamily="34" charset="0"/>
              </a:rPr>
              <a:t/>
            </a:r>
            <a:br>
              <a:rPr lang="es-MX" sz="18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endParaRPr lang="es-CL" sz="1800" dirty="0"/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1203682" y="1674624"/>
            <a:ext cx="9877111" cy="4417453"/>
          </a:xfrm>
        </p:spPr>
        <p:txBody>
          <a:bodyPr>
            <a:normAutofit/>
          </a:bodyPr>
          <a:lstStyle/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pPr algn="r">
              <a:spcBef>
                <a:spcPts val="0"/>
              </a:spcBef>
            </a:pPr>
            <a:endParaRPr lang="es-MX" sz="14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Bef>
                <a:spcPts val="0"/>
              </a:spcBef>
            </a:pPr>
            <a:endParaRPr lang="es-MX" sz="1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Bef>
                <a:spcPts val="0"/>
              </a:spcBef>
            </a:pPr>
            <a:endParaRPr lang="es-MX" sz="14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Bef>
                <a:spcPts val="0"/>
              </a:spcBef>
            </a:pPr>
            <a:endParaRPr lang="es-MX" sz="1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Bef>
                <a:spcPts val="0"/>
              </a:spcBef>
            </a:pPr>
            <a:endParaRPr lang="es-MX" sz="14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Bef>
                <a:spcPts val="0"/>
              </a:spcBef>
            </a:pPr>
            <a:r>
              <a:rPr lang="es-MX" sz="14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3° Básico </a:t>
            </a:r>
          </a:p>
          <a:p>
            <a:pPr algn="r">
              <a:spcBef>
                <a:spcPts val="0"/>
              </a:spcBef>
            </a:pPr>
            <a:r>
              <a:rPr lang="es-CL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de mayo 2020</a:t>
            </a:r>
            <a:endParaRPr lang="es-CL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35636" y="365475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pic>
        <p:nvPicPr>
          <p:cNvPr id="7" name="Imagen 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67" y="389378"/>
            <a:ext cx="819150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918" y="3002156"/>
            <a:ext cx="4610637" cy="3103314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746659" y="1648723"/>
            <a:ext cx="10334134" cy="1200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MX" sz="14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  <a:r>
              <a:rPr lang="es-MX" sz="16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Objetivo:</a:t>
            </a:r>
            <a:r>
              <a:rPr lang="es-MX" sz="16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Conocer y usar un diccionario para determinar el significado de palabras desconocidas.</a:t>
            </a:r>
            <a:endParaRPr lang="es-CL" sz="16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MX" sz="16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</a:t>
            </a:r>
            <a:r>
              <a:rPr lang="es-MX" sz="16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Habilidades a desarrollar</a:t>
            </a:r>
            <a:r>
              <a:rPr lang="es-MX" sz="16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Conocer, analizar, </a:t>
            </a:r>
            <a:r>
              <a:rPr lang="es-MX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aplicar</a:t>
            </a:r>
            <a:r>
              <a:rPr lang="es-MX" sz="16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15000"/>
              </a:lnSpc>
            </a:pPr>
            <a:r>
              <a:rPr lang="es-MX" sz="1600" b="1" dirty="0" smtClean="0"/>
              <a:t>                   Este material será trabajado </a:t>
            </a:r>
            <a:r>
              <a:rPr lang="es-MX" sz="1600" b="1" dirty="0"/>
              <a:t>en la </a:t>
            </a:r>
            <a:r>
              <a:rPr lang="es-MX" sz="1600" b="1" dirty="0" smtClean="0"/>
              <a:t>conexión.</a:t>
            </a:r>
            <a:endParaRPr lang="es-CL" sz="1600" b="1" dirty="0"/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es-CL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31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339403" y="293284"/>
            <a:ext cx="9890974" cy="1642288"/>
          </a:xfrm>
        </p:spPr>
        <p:txBody>
          <a:bodyPr>
            <a:noAutofit/>
          </a:bodyPr>
          <a:lstStyle/>
          <a:p>
            <a:pPr algn="l"/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El diccionario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 es un libro en el que encontramos un conjunto ordenado de palabras, en orden alfabético. En él se incluye la forma escrita y los significados de cada una de las expresiones que contiene. </a:t>
            </a:r>
            <a:r>
              <a:rPr lang="es-CL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L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Las palabras que forman parte de la lengua se encuentran recopiladas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b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diccionario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622737" y="2125015"/>
            <a:ext cx="8950817" cy="4031398"/>
          </a:xfrm>
        </p:spPr>
        <p:txBody>
          <a:bodyPr/>
          <a:lstStyle/>
          <a:p>
            <a:pPr algn="l"/>
            <a:r>
              <a:rPr lang="es-MX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 de </a:t>
            </a:r>
            <a:r>
              <a:rPr lang="es-MX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diccionarios</a:t>
            </a:r>
          </a:p>
          <a:p>
            <a:pPr algn="l"/>
            <a:endParaRPr lang="es-CL" dirty="0"/>
          </a:p>
        </p:txBody>
      </p:sp>
      <p:pic>
        <p:nvPicPr>
          <p:cNvPr id="7" name="Imagen 6" descr="El pequeño larousse ilustrado PDF Descargar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3" t="1187" r="13272" b="1052"/>
          <a:stretch/>
        </p:blipFill>
        <p:spPr bwMode="auto">
          <a:xfrm>
            <a:off x="3724983" y="2736572"/>
            <a:ext cx="1378732" cy="18811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 descr="El Pequeño Larousse Ilustrado 2014 Larousse - Lengua Española ...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"/>
          <a:stretch/>
        </p:blipFill>
        <p:spPr bwMode="auto">
          <a:xfrm>
            <a:off x="5054872" y="2639978"/>
            <a:ext cx="1206594" cy="18925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 descr="Consultor Diccionario Enciclopédico – Lexus Editores Chile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1" t="4604" r="18416" b="4236"/>
          <a:stretch/>
        </p:blipFill>
        <p:spPr bwMode="auto">
          <a:xfrm>
            <a:off x="6224965" y="2663819"/>
            <a:ext cx="1149012" cy="16750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 descr="Editorial Latinbooks International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4791" r="1143"/>
          <a:stretch/>
        </p:blipFill>
        <p:spPr bwMode="auto">
          <a:xfrm>
            <a:off x="7320305" y="2663819"/>
            <a:ext cx="978408" cy="15705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 descr="Diccionario Sinónimos y Antónimos e Ideas Afines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5" t="15013" r="28500" b="14106"/>
          <a:stretch/>
        </p:blipFill>
        <p:spPr bwMode="auto">
          <a:xfrm>
            <a:off x="4571268" y="4617759"/>
            <a:ext cx="1039302" cy="14724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 descr="Diccionario de la Lengua Española - La Tienda del Librero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9" t="3333" r="17334" b="3333"/>
          <a:stretch/>
        </p:blipFill>
        <p:spPr bwMode="auto">
          <a:xfrm>
            <a:off x="5591992" y="4684155"/>
            <a:ext cx="1044383" cy="1343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 descr="Pack 2 Diccionarios Larousse Para 3° Y 4° Primaria - $ 299.00 en ...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2" t="4920" r="5784" b="5037"/>
          <a:stretch/>
        </p:blipFill>
        <p:spPr bwMode="auto">
          <a:xfrm>
            <a:off x="6631294" y="4684155"/>
            <a:ext cx="1022727" cy="13040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1096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6790" y="341292"/>
            <a:ext cx="7318420" cy="631064"/>
          </a:xfrm>
        </p:spPr>
        <p:txBody>
          <a:bodyPr>
            <a:normAutofit fontScale="90000"/>
          </a:bodyPr>
          <a:lstStyle/>
          <a:p>
            <a:r>
              <a:rPr lang="es-CL" sz="3600" dirty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C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Para qué nos sirven los diccionarios?</a:t>
            </a:r>
            <a:endParaRPr lang="es-CL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47104" y="1210615"/>
            <a:ext cx="9697792" cy="5203066"/>
          </a:xfrm>
        </p:spPr>
        <p:txBody>
          <a:bodyPr>
            <a:normAutofit/>
          </a:bodyPr>
          <a:lstStyle/>
          <a:p>
            <a:pPr algn="l"/>
            <a:endParaRPr lang="es-MX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algn="l"/>
            <a:endParaRPr lang="es-MX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algn="l"/>
            <a:endParaRPr lang="es-MX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algn="l"/>
            <a:endParaRPr lang="es-MX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algn="l"/>
            <a:endParaRPr lang="es-MX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algn="l"/>
            <a:r>
              <a:rPr lang="es-MX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MX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MX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diccionarios son libros en los cuales es posible encontrar muchos tipos de ayuda para utilizar correctamente las palabras de nuestro idioma.</a:t>
            </a:r>
            <a:br>
              <a:rPr lang="es-MX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Ellos contienen desde la forma correcta en que se escriben las palabras (ortografía), el significado de las palabras, hasta el origen histórico de ellas y éstas están ordenadas alfabéticamente.</a:t>
            </a:r>
            <a:br>
              <a:rPr lang="es-MX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El diccionario es una herramienta fundamental para el correcto manejo del idioma. Permite apropiarse de nuevas palabras que facilitan hablar y escribir de modo más acertado.</a:t>
            </a:r>
          </a:p>
          <a:p>
            <a:endParaRPr lang="es-CL" sz="2000" dirty="0">
              <a:solidFill>
                <a:schemeClr val="tx1"/>
              </a:solidFill>
            </a:endParaRPr>
          </a:p>
        </p:txBody>
      </p:sp>
      <p:pic>
        <p:nvPicPr>
          <p:cNvPr id="4" name="Imagen 3" descr="Bible League Canada on Twitter: &quot;We believe that the Bible can ...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5" t="38188" r="15139" b="14715"/>
          <a:stretch/>
        </p:blipFill>
        <p:spPr bwMode="auto">
          <a:xfrm>
            <a:off x="4519106" y="1571224"/>
            <a:ext cx="3153788" cy="15138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3860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676400" y="369888"/>
            <a:ext cx="10515600" cy="5580062"/>
          </a:xfrm>
        </p:spPr>
        <p:txBody>
          <a:bodyPr>
            <a:normAutofit/>
          </a:bodyPr>
          <a:lstStyle/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Ahora que ya sabemos para qué sirve el diccionario, te invito a aprender a utilizarlo. </a:t>
            </a:r>
            <a:endParaRPr lang="es-C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primero que necesitamos hacer es ordenar alfabéticamente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C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¿Recuerdas cómo se ordenan las letras? </a:t>
            </a:r>
            <a:endParaRPr lang="es-C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¡Sí en un 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abecedario!</a:t>
            </a: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Escribamos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las letras que faltan en este abecedario para que quede 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completo.</a:t>
            </a:r>
          </a:p>
          <a:p>
            <a:pPr marL="0" indent="0">
              <a:buNone/>
            </a:pPr>
            <a:r>
              <a:rPr lang="es-MX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MX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</a:p>
          <a:p>
            <a:pPr marL="0" indent="0">
              <a:buNone/>
            </a:pPr>
            <a:r>
              <a:rPr lang="es-MX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MX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A-    -C - D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E </a:t>
            </a:r>
            <a:r>
              <a:rPr lang="en-US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  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G -    -  </a:t>
            </a:r>
            <a:r>
              <a:rPr lang="en-US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J – K – L -  </a:t>
            </a:r>
            <a:r>
              <a:rPr lang="en-US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N</a:t>
            </a:r>
            <a:r>
              <a:rPr lang="es-CL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s-CL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s-CL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s-CL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s-CL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US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Ñ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 </a:t>
            </a:r>
            <a:r>
              <a:rPr lang="en-US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 </a:t>
            </a:r>
            <a:r>
              <a:rPr lang="en-US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 R – S – T - </a:t>
            </a:r>
            <a:r>
              <a:rPr lang="en-US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V - </a:t>
            </a:r>
            <a:r>
              <a:rPr lang="en-US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Z</a:t>
            </a:r>
            <a:endParaRPr lang="es-CL" sz="3600" dirty="0"/>
          </a:p>
        </p:txBody>
      </p:sp>
      <p:sp>
        <p:nvSpPr>
          <p:cNvPr id="2" name="Rectángulo 1"/>
          <p:cNvSpPr/>
          <p:nvPr/>
        </p:nvSpPr>
        <p:spPr>
          <a:xfrm>
            <a:off x="2731940" y="4134030"/>
            <a:ext cx="373487" cy="4765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s-CL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829058" y="5221270"/>
            <a:ext cx="373487" cy="4765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s-CL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386799" y="4134030"/>
            <a:ext cx="373487" cy="4765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s-CL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559377" y="4135068"/>
            <a:ext cx="373487" cy="4765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8" name="Rectángulo 7"/>
          <p:cNvSpPr/>
          <p:nvPr/>
        </p:nvSpPr>
        <p:spPr>
          <a:xfrm>
            <a:off x="6843521" y="4129744"/>
            <a:ext cx="373487" cy="507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es-CL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414494" y="4131973"/>
            <a:ext cx="373487" cy="4765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9429497" y="5208386"/>
            <a:ext cx="373487" cy="4765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es-CL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0088445" y="5221181"/>
            <a:ext cx="373487" cy="4765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es-CL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00911" y="5221270"/>
            <a:ext cx="373487" cy="4765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es-CL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4159885" y="5224446"/>
            <a:ext cx="373487" cy="4765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endParaRPr lang="es-CL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7269053" y="5221181"/>
            <a:ext cx="373487" cy="4765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es-CL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8638515" y="5208386"/>
            <a:ext cx="500126" cy="4765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es-CL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35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redondeado 10"/>
          <p:cNvSpPr/>
          <p:nvPr/>
        </p:nvSpPr>
        <p:spPr>
          <a:xfrm>
            <a:off x="7762736" y="3000772"/>
            <a:ext cx="667553" cy="476519"/>
          </a:xfrm>
          <a:prstGeom prst="roundRect">
            <a:avLst/>
          </a:prstGeom>
          <a:ln w="28575">
            <a:solidFill>
              <a:srgbClr val="2218A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redondeado 9"/>
          <p:cNvSpPr/>
          <p:nvPr/>
        </p:nvSpPr>
        <p:spPr>
          <a:xfrm>
            <a:off x="4867956" y="3000773"/>
            <a:ext cx="576583" cy="476519"/>
          </a:xfrm>
          <a:prstGeom prst="roundRect">
            <a:avLst/>
          </a:prstGeom>
          <a:ln w="28575">
            <a:solidFill>
              <a:srgbClr val="2218A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Rectángulo redondeado 7"/>
          <p:cNvSpPr/>
          <p:nvPr/>
        </p:nvSpPr>
        <p:spPr>
          <a:xfrm>
            <a:off x="1815921" y="3000772"/>
            <a:ext cx="579291" cy="502280"/>
          </a:xfrm>
          <a:prstGeom prst="roundRect">
            <a:avLst/>
          </a:prstGeom>
          <a:ln w="28575">
            <a:solidFill>
              <a:srgbClr val="2218A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Rectángulo redondeado 8"/>
          <p:cNvSpPr/>
          <p:nvPr/>
        </p:nvSpPr>
        <p:spPr>
          <a:xfrm>
            <a:off x="3193960" y="3000774"/>
            <a:ext cx="667553" cy="476519"/>
          </a:xfrm>
          <a:prstGeom prst="roundRect">
            <a:avLst/>
          </a:prstGeom>
          <a:ln w="28575">
            <a:solidFill>
              <a:srgbClr val="2218A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redondeado 5"/>
          <p:cNvSpPr/>
          <p:nvPr/>
        </p:nvSpPr>
        <p:spPr>
          <a:xfrm>
            <a:off x="9478849" y="3026534"/>
            <a:ext cx="579549" cy="476519"/>
          </a:xfrm>
          <a:prstGeom prst="round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redondeado 6"/>
          <p:cNvSpPr/>
          <p:nvPr/>
        </p:nvSpPr>
        <p:spPr>
          <a:xfrm>
            <a:off x="6168980" y="3026533"/>
            <a:ext cx="581437" cy="476519"/>
          </a:xfrm>
          <a:prstGeom prst="round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4703" y="250624"/>
            <a:ext cx="10126573" cy="844082"/>
          </a:xfrm>
        </p:spPr>
        <p:txBody>
          <a:bodyPr>
            <a:normAutofit fontScale="90000"/>
          </a:bodyPr>
          <a:lstStyle/>
          <a:p>
            <a:r>
              <a:rPr lang="es-CL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Recordemos cómo ordenar palabras alfabéticamente</a:t>
            </a:r>
            <a:endParaRPr lang="es-CL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746974" y="1300766"/>
            <a:ext cx="11062953" cy="5164429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Clr>
                <a:srgbClr val="A53010"/>
              </a:buClr>
              <a:buNone/>
            </a:pPr>
            <a:r>
              <a:rPr lang="es-CL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Ordenar </a:t>
            </a:r>
            <a:r>
              <a:rPr lang="es-CL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palabras en orden alfabético es determinar su ubicación de acuerdo al orden de las letras en el abecedario. Para ello debes tener en cuenta la primera letra de cada palabra.</a:t>
            </a:r>
          </a:p>
          <a:p>
            <a:pPr marL="0" lvl="0" indent="0">
              <a:buClr>
                <a:srgbClr val="A53010"/>
              </a:buClr>
              <a:buNone/>
            </a:pPr>
            <a:r>
              <a:rPr lang="es-CL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si esta es igual hay que fijarse en la segunda letra y así sucesivamente.</a:t>
            </a:r>
          </a:p>
          <a:p>
            <a:pPr marL="0" lvl="0" indent="0">
              <a:buClr>
                <a:srgbClr val="A53010"/>
              </a:buClr>
              <a:buNone/>
            </a:pPr>
            <a:r>
              <a:rPr lang="es-MX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Ordenemos alfabéticamente las siguientes palabras: </a:t>
            </a:r>
            <a:endParaRPr lang="es-MX" sz="2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Clr>
                <a:srgbClr val="A53010"/>
              </a:buClr>
              <a:buNone/>
            </a:pPr>
            <a:endParaRPr lang="es-CL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>
              <a:buClr>
                <a:srgbClr val="A53010"/>
              </a:buClr>
              <a:buNone/>
            </a:pPr>
            <a:r>
              <a:rPr lang="es-MX" sz="3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Portillo – porteño – portón - pobreza - Portugal – </a:t>
            </a:r>
            <a:r>
              <a:rPr lang="es-MX" sz="3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poblado</a:t>
            </a:r>
          </a:p>
          <a:p>
            <a:pPr marL="0" lvl="0" indent="0" algn="ctr">
              <a:buClr>
                <a:srgbClr val="A53010"/>
              </a:buClr>
              <a:buNone/>
            </a:pPr>
            <a:endParaRPr lang="es-MX" sz="3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L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s-CL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Poblado</a:t>
            </a:r>
          </a:p>
          <a:p>
            <a:r>
              <a:rPr lang="es-CL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pobreza</a:t>
            </a:r>
          </a:p>
          <a:p>
            <a:r>
              <a:rPr lang="es-CL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porteño</a:t>
            </a:r>
          </a:p>
          <a:p>
            <a:r>
              <a:rPr lang="es-CL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Portillo</a:t>
            </a:r>
          </a:p>
          <a:p>
            <a:r>
              <a:rPr lang="es-CL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portón</a:t>
            </a:r>
          </a:p>
          <a:p>
            <a:r>
              <a:rPr lang="es-CL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Portugal</a:t>
            </a:r>
            <a:endParaRPr lang="es-CL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nillo 11"/>
          <p:cNvSpPr/>
          <p:nvPr/>
        </p:nvSpPr>
        <p:spPr>
          <a:xfrm>
            <a:off x="6724659" y="3052287"/>
            <a:ext cx="231818" cy="399245"/>
          </a:xfrm>
          <a:prstGeom prst="donut">
            <a:avLst>
              <a:gd name="adj" fmla="val 4166"/>
            </a:avLst>
          </a:prstGeom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13" name="Anillo 12"/>
          <p:cNvSpPr/>
          <p:nvPr/>
        </p:nvSpPr>
        <p:spPr>
          <a:xfrm>
            <a:off x="10029957" y="3005063"/>
            <a:ext cx="231818" cy="399245"/>
          </a:xfrm>
          <a:prstGeom prst="donut">
            <a:avLst>
              <a:gd name="adj" fmla="val 4166"/>
            </a:avLst>
          </a:prstGeom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14" name="Anillo 13"/>
          <p:cNvSpPr/>
          <p:nvPr/>
        </p:nvSpPr>
        <p:spPr>
          <a:xfrm>
            <a:off x="2346642" y="2998623"/>
            <a:ext cx="231818" cy="399245"/>
          </a:xfrm>
          <a:prstGeom prst="donut">
            <a:avLst>
              <a:gd name="adj" fmla="val 4166"/>
            </a:avLst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15" name="Anillo 14"/>
          <p:cNvSpPr/>
          <p:nvPr/>
        </p:nvSpPr>
        <p:spPr>
          <a:xfrm>
            <a:off x="8419295" y="3037259"/>
            <a:ext cx="231818" cy="399245"/>
          </a:xfrm>
          <a:prstGeom prst="donut">
            <a:avLst>
              <a:gd name="adj" fmla="val 4166"/>
            </a:avLst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18" name="Anillo 17"/>
          <p:cNvSpPr/>
          <p:nvPr/>
        </p:nvSpPr>
        <p:spPr>
          <a:xfrm>
            <a:off x="3853213" y="3039409"/>
            <a:ext cx="231818" cy="399245"/>
          </a:xfrm>
          <a:prstGeom prst="donut">
            <a:avLst>
              <a:gd name="adj" fmla="val 4166"/>
            </a:avLst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19" name="Anillo 18"/>
          <p:cNvSpPr/>
          <p:nvPr/>
        </p:nvSpPr>
        <p:spPr>
          <a:xfrm>
            <a:off x="5455543" y="3032970"/>
            <a:ext cx="231818" cy="399245"/>
          </a:xfrm>
          <a:prstGeom prst="donut">
            <a:avLst>
              <a:gd name="adj" fmla="val 4166"/>
            </a:avLst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5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8" grpId="0" animBg="1"/>
      <p:bldP spid="9" grpId="0" animBg="1"/>
      <p:bldP spid="6" grpId="0" animBg="1"/>
      <p:bldP spid="7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3320" y="206066"/>
            <a:ext cx="10585360" cy="746971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Conozcamos </a:t>
            </a:r>
            <a:r>
              <a:rPr lang="es-MX" sz="3600" dirty="0">
                <a:latin typeface="Arial" panose="020B0604020202020204" pitchFamily="34" charset="0"/>
                <a:cs typeface="Arial" panose="020B0604020202020204" pitchFamily="34" charset="0"/>
              </a:rPr>
              <a:t>los diccionarios</a:t>
            </a:r>
            <a:r>
              <a:rPr lang="es-CL" dirty="0"/>
              <a:t/>
            </a:r>
            <a:br>
              <a:rPr lang="es-CL" dirty="0"/>
            </a:br>
            <a:endParaRPr lang="es-CL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48908"/>
              </p:ext>
            </p:extLst>
          </p:nvPr>
        </p:nvGraphicFramePr>
        <p:xfrm>
          <a:off x="1056065" y="1097280"/>
          <a:ext cx="10161433" cy="5760720"/>
        </p:xfrm>
        <a:graphic>
          <a:graphicData uri="http://schemas.openxmlformats.org/drawingml/2006/table">
            <a:tbl>
              <a:tblPr firstRow="1" firstCol="1" bandRow="1"/>
              <a:tblGrid>
                <a:gridCol w="5027295"/>
                <a:gridCol w="5134138"/>
              </a:tblGrid>
              <a:tr h="51758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CARRASCA</a:t>
                      </a:r>
                      <a:endParaRPr lang="es-CL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CARRASCA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: f. Encina</a:t>
                      </a:r>
                      <a:b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s-MX" sz="1800" b="1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CARRASCAL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: m. Sitio poblado de carrascas.</a:t>
                      </a:r>
                      <a:b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s-MX" sz="1800" b="1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CARRASAPEAR: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v. intr. Sentir o padecer carraspera.</a:t>
                      </a:r>
                      <a:b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s-MX" sz="1800" b="1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CARRASPERA: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f. Aspereza en la garganta, que obliga a toser.</a:t>
                      </a:r>
                      <a:b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s-MX" sz="1800" b="1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CARRERA: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f. Paso rápido, para ir de un sitio a otro. // Curso de los astros. // Calle que </a:t>
                      </a:r>
                      <a:r>
                        <a:rPr lang="es-MX" sz="1800" dirty="0" smtClean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fue</a:t>
                      </a:r>
                      <a:r>
                        <a:rPr lang="es-MX" sz="1800" baseline="0" dirty="0" smtClean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800" dirty="0" smtClean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antes 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camino. // Serie de calles que ha de </a:t>
                      </a:r>
                      <a:r>
                        <a:rPr lang="es-MX" sz="1800" dirty="0" smtClean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recorrer 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una comitiva. // Pugna de </a:t>
                      </a:r>
                      <a:r>
                        <a:rPr lang="es-MX" sz="1800" dirty="0" smtClean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velocidad</a:t>
                      </a:r>
                      <a:r>
                        <a:rPr lang="es-MX" sz="1800" baseline="0" dirty="0" smtClean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800" dirty="0" smtClean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entre 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personas que corren, guían </a:t>
                      </a:r>
                      <a:r>
                        <a:rPr lang="es-MX" sz="1800" dirty="0" smtClean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vehículos</a:t>
                      </a:r>
                      <a:r>
                        <a:rPr lang="es-MX" sz="1800" baseline="0" dirty="0" smtClean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800" dirty="0" smtClean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 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montan animales. // Línea de puntos que se sueltan en una media. // Serie de </a:t>
                      </a:r>
                      <a:r>
                        <a:rPr lang="es-MX" sz="1800" dirty="0" smtClean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cosas</a:t>
                      </a:r>
                      <a:r>
                        <a:rPr lang="es-MX" sz="1800" baseline="0" dirty="0" smtClean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800" dirty="0" smtClean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colocadas 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 hilera. // Profesión adquirida</a:t>
                      </a:r>
                      <a:b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mediante estudios académicos universitarios.</a:t>
                      </a:r>
                      <a:b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s-MX" sz="1800" b="1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CARRERO: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m. Carretero.</a:t>
                      </a:r>
                      <a:b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s-MX" sz="1800" b="1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CARRETA: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f. Carro largo, de dos ruedas, estrecho y bajo.</a:t>
                      </a:r>
                      <a:endParaRPr lang="es-CL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MX" sz="1600" b="1" dirty="0" smtClean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CARRUAJE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CARRETADA: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f. Carga de una carreta o de un carro.</a:t>
                      </a:r>
                      <a:b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s-MX" sz="1800" b="1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CARRETAJE: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m. Trajín que se hace con carros y carretas.</a:t>
                      </a:r>
                      <a:b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s-MX" sz="1800" b="1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CARRETE: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m. Cilindro generalmente de madera, taladrado por el eje, que sirve para devanar y mantener arrollados hilos, cables, cordeles o alambres. // Cilindro en que se enrolla la película fotográfica. //  (</a:t>
                      </a:r>
                      <a:r>
                        <a:rPr lang="es-MX" sz="1800" dirty="0" err="1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Elec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.) Cilindro hueco, en el que se arrolla un alambre y sirve para imantar por medio de la electricidad.</a:t>
                      </a:r>
                      <a:b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s-MX" sz="1800" b="1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CARRETERA: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f. Camino público, ancho dispuesto para carruajes.</a:t>
                      </a:r>
                      <a:b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s-MX" sz="1800" b="1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CARROÑAR: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v. </a:t>
                      </a:r>
                      <a:r>
                        <a:rPr lang="es-MX" sz="1800" dirty="0" err="1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Llenar de roña al ganado</a:t>
                      </a:r>
                      <a:b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lanar.</a:t>
                      </a:r>
                      <a:b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s-MX" sz="1800" b="1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CARROZA: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f. Coche grande y lujoso.</a:t>
                      </a:r>
                      <a:b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s-MX" sz="1800" b="1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CARRUAJE:</a:t>
                      </a:r>
                      <a:r>
                        <a:rPr lang="es-MX" sz="18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m. Vehículo con ruedas</a:t>
                      </a:r>
                      <a:r>
                        <a:rPr lang="es-MX" sz="16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563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30232" y="296214"/>
            <a:ext cx="5060324" cy="1271833"/>
          </a:xfrm>
        </p:spPr>
        <p:txBody>
          <a:bodyPr>
            <a:normAutofit fontScale="90000"/>
          </a:bodyPr>
          <a:lstStyle/>
          <a:p>
            <a:pPr algn="ctr"/>
            <a:r>
              <a:rPr lang="es-CL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Las abreviaturas</a:t>
            </a:r>
            <a:r>
              <a:rPr lang="es-CL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L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L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CL" sz="2700" dirty="0">
                <a:latin typeface="Arial" panose="020B0604020202020204" pitchFamily="34" charset="0"/>
                <a:cs typeface="Arial" panose="020B0604020202020204" pitchFamily="34" charset="0"/>
              </a:rPr>
              <a:t>diccionario aporta información</a:t>
            </a:r>
            <a:br>
              <a:rPr lang="es-CL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L" sz="27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L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L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02594" y="2005929"/>
            <a:ext cx="10515600" cy="4351338"/>
          </a:xfrm>
        </p:spPr>
        <p:txBody>
          <a:bodyPr>
            <a:normAutofit/>
          </a:bodyPr>
          <a:lstStyle/>
          <a:p>
            <a:pPr lvl="0"/>
            <a:r>
              <a:rPr lang="es-CL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es-C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palabra es sustantivo, ésta se simboliza con una </a:t>
            </a:r>
            <a:r>
              <a:rPr lang="es-C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C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acompañada de una </a:t>
            </a:r>
            <a:r>
              <a:rPr lang="es-C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C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si es masculino, o una </a:t>
            </a:r>
            <a:r>
              <a:rPr lang="es-C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C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 es femenino. </a:t>
            </a:r>
          </a:p>
          <a:p>
            <a:pPr lvl="0"/>
            <a:r>
              <a:rPr lang="es-C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ser un adjetivo, la palabra lleva la abreviatura </a:t>
            </a:r>
            <a:r>
              <a:rPr lang="es-CL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</a:t>
            </a:r>
            <a:r>
              <a:rPr lang="es-C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C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 la palabra se clasifica como verbo, es decir indica una acción, encontrarás escrita una </a:t>
            </a:r>
            <a:r>
              <a:rPr lang="es-C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s-C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que lo identifica. </a:t>
            </a:r>
          </a:p>
          <a:p>
            <a:pPr lvl="0"/>
            <a:r>
              <a:rPr lang="es-C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verbo siempre aparecerá en infinitivo, es decir, con la terminación </a:t>
            </a:r>
            <a:r>
              <a:rPr lang="es-CL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s-C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s-CL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es-C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s-C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</a:t>
            </a:r>
            <a:r>
              <a:rPr lang="es-C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según corresponda, por ejemplo, cant</a:t>
            </a:r>
            <a:r>
              <a:rPr lang="es-C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s-C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volv</a:t>
            </a:r>
            <a:r>
              <a:rPr lang="es-C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es-C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consegu</a:t>
            </a:r>
            <a:r>
              <a:rPr lang="es-CL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</a:t>
            </a:r>
            <a:r>
              <a:rPr lang="es-C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  <a:endParaRPr lang="es-C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3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306373" y="365125"/>
            <a:ext cx="3579254" cy="897005"/>
          </a:xfrm>
        </p:spPr>
        <p:txBody>
          <a:bodyPr>
            <a:normAutofit/>
          </a:bodyPr>
          <a:lstStyle/>
          <a:p>
            <a:pPr algn="ctr"/>
            <a:r>
              <a:rPr lang="es-MX" b="1" dirty="0"/>
              <a:t>Palabras guías</a:t>
            </a:r>
            <a:endParaRPr lang="es-CL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966989" y="1529411"/>
            <a:ext cx="10515600" cy="4351338"/>
          </a:xfrm>
        </p:spPr>
        <p:txBody>
          <a:bodyPr>
            <a:normAutofit/>
          </a:bodyPr>
          <a:lstStyle/>
          <a:p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parte superior de las páginas de los diccionarios aparecen destacadas las </a:t>
            </a:r>
            <a:r>
              <a:rPr lang="es-MX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palabras guía</a:t>
            </a:r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(CARRASCA y CARRUAJE en el ejemplo), que nos ayudarán a localizar las palabras</a:t>
            </a:r>
            <a:r>
              <a:rPr lang="es-MX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las palabras guía, aparecen por orden alfabético todas las palabras que se encuentran entre ellas. En el ejemplo CARRASCA es la primera de la página izquierda y CARRUAJE la última de la </a:t>
            </a:r>
            <a:r>
              <a:rPr lang="es-MX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derecha</a:t>
            </a:r>
          </a:p>
          <a:p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buscar palabras en el diccionario debes utilizar las palabras </a:t>
            </a:r>
            <a:r>
              <a:rPr lang="es-MX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guías </a:t>
            </a:r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y, por supuesto, saberte las letras por orden alfabético.</a:t>
            </a:r>
            <a:endParaRPr lang="es-C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44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6727" y="283335"/>
            <a:ext cx="11010364" cy="631066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Observa detenidamente </a:t>
            </a:r>
            <a:r>
              <a:rPr lang="es-MX" sz="31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MX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imagen.</a:t>
            </a:r>
            <a:r>
              <a:rPr lang="es-CL" dirty="0"/>
              <a:t/>
            </a:r>
            <a:br>
              <a:rPr lang="es-CL" dirty="0"/>
            </a:br>
            <a:endParaRPr lang="es-CL" dirty="0"/>
          </a:p>
        </p:txBody>
      </p:sp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0" t="23409" r="28178" b="14813"/>
          <a:stretch/>
        </p:blipFill>
        <p:spPr bwMode="auto">
          <a:xfrm>
            <a:off x="1816667" y="1020417"/>
            <a:ext cx="8306127" cy="5637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027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6" y="688504"/>
            <a:ext cx="6306376" cy="715293"/>
          </a:xfrm>
        </p:spPr>
        <p:txBody>
          <a:bodyPr/>
          <a:lstStyle/>
          <a:p>
            <a:pPr algn="ctr"/>
            <a:r>
              <a:rPr lang="es-C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Ahora apliquemos</a:t>
            </a:r>
            <a:endParaRPr lang="es-C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3944" y="1940417"/>
            <a:ext cx="11062951" cy="3777622"/>
          </a:xfrm>
        </p:spPr>
        <p:txBody>
          <a:bodyPr>
            <a:noAutofit/>
          </a:bodyPr>
          <a:lstStyle/>
          <a:p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¿Cuál es la palabra guía en la página de la izquierda</a:t>
            </a:r>
            <a:r>
              <a:rPr lang="es-MX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MX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C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¿Cuál es la palabra guía en la página derecha?  </a:t>
            </a:r>
            <a:endParaRPr lang="es-C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Busca estas dos palabras en las definiciones de la ilustración y subráyalas</a:t>
            </a:r>
            <a:r>
              <a:rPr lang="es-MX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En la columna izquierda, la palabra guía se </a:t>
            </a:r>
            <a:r>
              <a:rPr lang="es-MX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encuentra al ............................ </a:t>
            </a:r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columna</a:t>
            </a:r>
            <a:r>
              <a:rPr lang="es-MX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                                                                           </a:t>
            </a:r>
            <a:r>
              <a:rPr lang="es-MX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MX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inicio – final)</a:t>
            </a:r>
            <a:endParaRPr lang="es-C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 En la columna derecha, la palabra guía se </a:t>
            </a:r>
            <a:r>
              <a:rPr lang="es-MX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encuentra al .............................. </a:t>
            </a:r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s-MX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columna.                                                                              </a:t>
            </a:r>
            <a:r>
              <a:rPr lang="es-MX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(inicio </a:t>
            </a:r>
            <a:r>
              <a:rPr lang="es-MX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final)</a:t>
            </a:r>
            <a:endParaRPr lang="es-CL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f. ¿Para qué sirven las palabras guía?</a:t>
            </a:r>
            <a:endParaRPr lang="es-C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48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2384" y="223010"/>
            <a:ext cx="10515600" cy="131083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Ayudemos </a:t>
            </a:r>
            <a:r>
              <a:rPr lang="es-MX" sz="3100" dirty="0">
                <a:latin typeface="Arial" panose="020B0604020202020204" pitchFamily="34" charset="0"/>
                <a:cs typeface="Arial" panose="020B0604020202020204" pitchFamily="34" charset="0"/>
              </a:rPr>
              <a:t>a estos niños a encontrar en el diccionario la palabra </a:t>
            </a:r>
            <a:r>
              <a:rPr lang="es-MX" sz="3100" u="sng" dirty="0">
                <a:latin typeface="Arial" panose="020B0604020202020204" pitchFamily="34" charset="0"/>
                <a:cs typeface="Arial" panose="020B0604020202020204" pitchFamily="34" charset="0"/>
              </a:rPr>
              <a:t>“cordero”.</a:t>
            </a:r>
            <a:r>
              <a:rPr lang="es-MX" sz="3100" dirty="0">
                <a:latin typeface="Arial" panose="020B0604020202020204" pitchFamily="34" charset="0"/>
                <a:cs typeface="Arial" panose="020B0604020202020204" pitchFamily="34" charset="0"/>
              </a:rPr>
              <a:t> Encierra en un círculo las acciones que corresponda realizar.</a:t>
            </a:r>
            <a:r>
              <a:rPr lang="es-CL" dirty="0"/>
              <a:t/>
            </a:r>
            <a:br>
              <a:rPr lang="es-CL" dirty="0"/>
            </a:br>
            <a:endParaRPr lang="es-CL" dirty="0"/>
          </a:p>
        </p:txBody>
      </p:sp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2" t="32951" r="50693" b="45682"/>
          <a:stretch/>
        </p:blipFill>
        <p:spPr bwMode="auto">
          <a:xfrm>
            <a:off x="2202648" y="3113322"/>
            <a:ext cx="3778322" cy="1974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1" t="29823" r="27780" b="44833"/>
          <a:stretch/>
        </p:blipFill>
        <p:spPr bwMode="auto">
          <a:xfrm>
            <a:off x="6812189" y="3165988"/>
            <a:ext cx="3803373" cy="19749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Llamada ovalada 5"/>
          <p:cNvSpPr>
            <a:spLocks noChangeArrowheads="1"/>
          </p:cNvSpPr>
          <p:nvPr/>
        </p:nvSpPr>
        <p:spPr bwMode="auto">
          <a:xfrm>
            <a:off x="1234981" y="1482633"/>
            <a:ext cx="2161727" cy="1085850"/>
          </a:xfrm>
          <a:prstGeom prst="wedgeEllipseCallout">
            <a:avLst>
              <a:gd name="adj1" fmla="val 24341"/>
              <a:gd name="adj2" fmla="val 10824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CL" sz="1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 abres el diccionario en la letra R, debes: </a:t>
            </a:r>
            <a:r>
              <a:rPr lang="es-CL" sz="1100" dirty="0" smtClean="0">
                <a:solidFill>
                  <a:srgbClr val="4472C4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avanzar/retroceder</a:t>
            </a:r>
            <a:endParaRPr lang="es-C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CL" sz="1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Llamada ovalada 6"/>
          <p:cNvSpPr>
            <a:spLocks noChangeArrowheads="1"/>
          </p:cNvSpPr>
          <p:nvPr/>
        </p:nvSpPr>
        <p:spPr bwMode="auto">
          <a:xfrm>
            <a:off x="3469151" y="1740051"/>
            <a:ext cx="2228850" cy="1085850"/>
          </a:xfrm>
          <a:prstGeom prst="wedgeEllipseCallout">
            <a:avLst>
              <a:gd name="adj1" fmla="val 21963"/>
              <a:gd name="adj2" fmla="val 9167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CL" sz="1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 abres el diccionario en la letra B, debes: </a:t>
            </a:r>
            <a:r>
              <a:rPr lang="es-CL" sz="1100" dirty="0">
                <a:solidFill>
                  <a:srgbClr val="4472C4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avanzar /retroceder</a:t>
            </a:r>
            <a:endParaRPr lang="es-C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CL" sz="1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Llamada ovalada 7"/>
          <p:cNvSpPr>
            <a:spLocks noChangeArrowheads="1"/>
          </p:cNvSpPr>
          <p:nvPr/>
        </p:nvSpPr>
        <p:spPr bwMode="auto">
          <a:xfrm>
            <a:off x="8004615" y="1846497"/>
            <a:ext cx="1990725" cy="1266825"/>
          </a:xfrm>
          <a:prstGeom prst="wedgeEllipseCallout">
            <a:avLst>
              <a:gd name="adj1" fmla="val -59351"/>
              <a:gd name="adj2" fmla="val 77842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CL" sz="1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palabra</a:t>
            </a:r>
            <a:endParaRPr lang="es-C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CL" sz="1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“cordero” está   </a:t>
            </a:r>
            <a:r>
              <a:rPr lang="es-CL" sz="1100" dirty="0">
                <a:solidFill>
                  <a:srgbClr val="4472C4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antes /después </a:t>
            </a:r>
            <a:r>
              <a:rPr lang="es-CL" sz="1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la palabra “corral”</a:t>
            </a:r>
            <a:endParaRPr lang="es-C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Llamada ovalada 8"/>
          <p:cNvSpPr>
            <a:spLocks noChangeArrowheads="1"/>
          </p:cNvSpPr>
          <p:nvPr/>
        </p:nvSpPr>
        <p:spPr bwMode="auto">
          <a:xfrm>
            <a:off x="9540109" y="1211730"/>
            <a:ext cx="2047875" cy="1095375"/>
          </a:xfrm>
          <a:prstGeom prst="wedgeEllipseCallout">
            <a:avLst>
              <a:gd name="adj1" fmla="val -56424"/>
              <a:gd name="adj2" fmla="val 13943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CL" sz="1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palabra “cornamenta” está </a:t>
            </a:r>
            <a:r>
              <a:rPr lang="es-CL" sz="1100" dirty="0">
                <a:solidFill>
                  <a:srgbClr val="4472C4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antes / después</a:t>
            </a:r>
            <a:r>
              <a:rPr lang="es-CL" sz="1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“cordero”.</a:t>
            </a:r>
            <a:endParaRPr lang="es-C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768311" y="5262416"/>
            <a:ext cx="6602941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– B - C – D – E - F – G – H – I - J – K – L – M – N - Ñ – O - P - Q - R – S – T - U - V - W - X – Y - Z</a:t>
            </a:r>
            <a:endParaRPr lang="es-CL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1421598" y="5724249"/>
            <a:ext cx="781050" cy="257175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MX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1363173" y="5259746"/>
            <a:ext cx="781050" cy="257175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MX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L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9995340" y="5897929"/>
            <a:ext cx="781050" cy="257175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MX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L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9995340" y="5406256"/>
            <a:ext cx="781050" cy="257175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MX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L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812123" y="6248079"/>
            <a:ext cx="794159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1400" dirty="0">
                <a:latin typeface="Arial" panose="020B0604020202020204" pitchFamily="34" charset="0"/>
                <a:ea typeface="Calibri" panose="020F0502020204030204" pitchFamily="34" charset="0"/>
              </a:rPr>
              <a:t>Ingresa </a:t>
            </a:r>
            <a:r>
              <a:rPr lang="es-CL" sz="1400" dirty="0" smtClean="0">
                <a:latin typeface="Arial" panose="020B0604020202020204" pitchFamily="34" charset="0"/>
                <a:ea typeface="Calibri" panose="020F0502020204030204" pitchFamily="34" charset="0"/>
              </a:rPr>
              <a:t>al </a:t>
            </a:r>
            <a:r>
              <a:rPr lang="es-CL" sz="1400" dirty="0">
                <a:latin typeface="Arial" panose="020B0604020202020204" pitchFamily="34" charset="0"/>
                <a:ea typeface="Calibri" panose="020F0502020204030204" pitchFamily="34" charset="0"/>
              </a:rPr>
              <a:t>siguientes </a:t>
            </a:r>
            <a:r>
              <a:rPr lang="es-CL" sz="1400" dirty="0" smtClean="0">
                <a:latin typeface="Arial" panose="020B0604020202020204" pitchFamily="34" charset="0"/>
                <a:ea typeface="Calibri" panose="020F0502020204030204" pitchFamily="34" charset="0"/>
              </a:rPr>
              <a:t>link , te ayudará a comprender más cómo buscar palabras en un diccionario </a:t>
            </a:r>
          </a:p>
          <a:p>
            <a:r>
              <a:rPr lang="es-MX" sz="1400" dirty="0" smtClean="0">
                <a:hlinkClick r:id="rId3"/>
              </a:rPr>
              <a:t>https</a:t>
            </a:r>
            <a:r>
              <a:rPr lang="es-MX" sz="1400" dirty="0">
                <a:hlinkClick r:id="rId3"/>
              </a:rPr>
              <a:t>://</a:t>
            </a:r>
            <a:r>
              <a:rPr lang="es-MX" sz="1400" dirty="0" smtClean="0">
                <a:hlinkClick r:id="rId3"/>
              </a:rPr>
              <a:t>www.youtube.com/watch?v=8-R28YXcjB4</a:t>
            </a:r>
            <a:endParaRPr lang="es-MX" sz="1400" dirty="0" smtClean="0"/>
          </a:p>
          <a:p>
            <a:r>
              <a:rPr lang="es-MX" sz="1400" dirty="0" smtClean="0"/>
              <a:t> </a:t>
            </a:r>
            <a:endParaRPr lang="es-CL" sz="1400" dirty="0"/>
          </a:p>
        </p:txBody>
      </p:sp>
    </p:spTree>
    <p:extLst>
      <p:ext uri="{BB962C8B-B14F-4D97-AF65-F5344CB8AC3E}">
        <p14:creationId xmlns:p14="http://schemas.microsoft.com/office/powerpoint/2010/main" val="263123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73522"/>
          </a:xfrm>
        </p:spPr>
        <p:txBody>
          <a:bodyPr>
            <a:normAutofit fontScale="90000"/>
          </a:bodyPr>
          <a:lstStyle/>
          <a:p>
            <a:pPr algn="ctr"/>
            <a:r>
              <a:rPr lang="es-MX" sz="2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Ahora que ya trabajamos la guía explicativa del uso del diccionario, desarrolla individualmente las siguientes actividades respondiendo en tu cuaderno.</a:t>
            </a:r>
            <a:r>
              <a:rPr lang="es-C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L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L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41231" y="1931831"/>
            <a:ext cx="10515600" cy="4683014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s-MX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Objetivo:</a:t>
            </a:r>
            <a:r>
              <a:rPr lang="es-MX" sz="24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Conocer y usar un diccionario para determinar el significado de palabras desconocidas</a:t>
            </a:r>
            <a:endParaRPr lang="es-CL" sz="24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s-MX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Habilidades a desarrollar</a:t>
            </a:r>
            <a:r>
              <a:rPr lang="es-MX" sz="24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Conocer, analizar, aplicar.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s-MX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Instrucciones:</a:t>
            </a:r>
            <a:endParaRPr lang="es-CL" sz="2400" b="1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MX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Abre el diccionario en cualquier página, observa las palabras guías y anota su significado </a:t>
            </a:r>
            <a:r>
              <a:rPr lang="es-MX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tu cuaderno.</a:t>
            </a:r>
            <a:endParaRPr lang="es-CL" sz="2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CL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Busca en tu diccionario, ayudándote de las palabras guías y del abecedario, las siguientes palabras: </a:t>
            </a:r>
          </a:p>
          <a:p>
            <a:pPr marL="0" indent="0" algn="ctr">
              <a:buNone/>
            </a:pPr>
            <a:r>
              <a:rPr lang="es-MX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cartero</a:t>
            </a:r>
            <a:r>
              <a:rPr lang="es-MX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mascota, animales, huevo, nacimiento y zoológico. </a:t>
            </a:r>
            <a:endParaRPr lang="es-MX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</a:t>
            </a:r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MX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anota el significado en tu cuaderno</a:t>
            </a:r>
            <a:r>
              <a:rPr lang="es-MX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es-MX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Ejemplo:</a:t>
            </a:r>
            <a:endParaRPr lang="es-CL" sz="2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Cartero: </a:t>
            </a:r>
            <a:r>
              <a:rPr lang="es-MX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(Escribe aquí el significado).</a:t>
            </a:r>
          </a:p>
          <a:p>
            <a:r>
              <a:rPr lang="es-MX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 actividad se revisará en la </a:t>
            </a:r>
            <a:r>
              <a:rPr lang="es-MX" sz="240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próxima conexión.</a:t>
            </a:r>
            <a:endParaRPr lang="es-MX" sz="2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24971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489</TotalTime>
  <Words>523</Words>
  <Application>Microsoft Office PowerPoint</Application>
  <PresentationFormat>Personalizado</PresentationFormat>
  <Paragraphs>112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Espiral</vt:lpstr>
      <vt:lpstr>LENGUAJE Y COMUNICACIÓN “EL DICCIONARIO” </vt:lpstr>
      <vt:lpstr>El diccionario es un libro en el que encontramos un conjunto ordenado de palabras, en orden alfabético. En él se incluye la forma escrita y los significados de cada una de las expresiones que contiene.  Las palabras que forman parte de la lengua se encuentran recopiladas en el diccionario.</vt:lpstr>
      <vt:lpstr>¿Para qué nos sirven los diccionarios?</vt:lpstr>
      <vt:lpstr>Presentación de PowerPoint</vt:lpstr>
      <vt:lpstr>Recordemos cómo ordenar palabras alfabéticamente</vt:lpstr>
      <vt:lpstr>Conozcamos los diccionarios </vt:lpstr>
      <vt:lpstr>Las abreviaturas El diccionario aporta información  </vt:lpstr>
      <vt:lpstr>Palabras guías</vt:lpstr>
      <vt:lpstr>Observa detenidamente la imagen. </vt:lpstr>
      <vt:lpstr>Ahora apliquemos</vt:lpstr>
      <vt:lpstr>Ayudemos a estos niños a encontrar en el diccionario la palabra “cordero”. Encierra en un círculo las acciones que corresponda realizar. </vt:lpstr>
      <vt:lpstr>Ahora que ya trabajamos la guía explicativa del uso del diccionario, desarrolla individualmente las siguientes actividades respondiendo en tu cuaderno.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LENGUAJE Y COMUNICACIÓN “EL DICCIONARIO”</dc:title>
  <dc:creator>María de la Luz Silva Varas</dc:creator>
  <cp:lastModifiedBy>usuario</cp:lastModifiedBy>
  <cp:revision>24</cp:revision>
  <dcterms:created xsi:type="dcterms:W3CDTF">2020-04-30T05:33:29Z</dcterms:created>
  <dcterms:modified xsi:type="dcterms:W3CDTF">2020-05-04T17:55:34Z</dcterms:modified>
</cp:coreProperties>
</file>